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77" r:id="rId5"/>
    <p:sldId id="278" r:id="rId6"/>
    <p:sldId id="294" r:id="rId7"/>
    <p:sldId id="279" r:id="rId8"/>
    <p:sldId id="295" r:id="rId9"/>
    <p:sldId id="280" r:id="rId10"/>
    <p:sldId id="296" r:id="rId11"/>
    <p:sldId id="281" r:id="rId12"/>
    <p:sldId id="297" r:id="rId13"/>
    <p:sldId id="282" r:id="rId14"/>
    <p:sldId id="298" r:id="rId15"/>
    <p:sldId id="283" r:id="rId16"/>
    <p:sldId id="299" r:id="rId17"/>
    <p:sldId id="284" r:id="rId18"/>
    <p:sldId id="285" r:id="rId19"/>
    <p:sldId id="286" r:id="rId20"/>
    <p:sldId id="287" r:id="rId21"/>
    <p:sldId id="288" r:id="rId22"/>
    <p:sldId id="289" r:id="rId23"/>
    <p:sldId id="291" r:id="rId24"/>
    <p:sldId id="290" r:id="rId25"/>
    <p:sldId id="300" r:id="rId26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46" d="100"/>
          <a:sy n="46" d="100"/>
        </p:scale>
        <p:origin x="-43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0A436DB-1EB0-4F07-AA88-CC57C6EFFC20}" type="datetime1">
              <a:rPr lang="ru-RU" noProof="1" smtClean="0"/>
              <a:t>25.11.2021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B143E41-8FAC-495B-8904-B43B013F90A3}" type="slidenum">
              <a:rPr lang="ru-RU" noProof="1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16913047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D4FCA76-C2E5-4A33-A497-815136A3E817}" type="datetime1">
              <a:rPr lang="ru-RU" noProof="1" smtClean="0"/>
              <a:t>25.11.2021</a:t>
            </a:fld>
            <a:endParaRPr lang="ru-RU" noProof="1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1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946CEE3-4835-4F73-BA0B-02C09C038718}" type="slidenum">
              <a:rPr lang="ru-RU" noProof="1" dirty="0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5790889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946CEE3-4835-4F73-BA0B-02C09C038718}" type="slidenum">
              <a:rPr lang="ru-RU" noProof="1" smtClean="0"/>
              <a:t>1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402821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946CEE3-4835-4F73-BA0B-02C09C038718}" type="slidenum">
              <a:rPr lang="ru-RU" noProof="1" smtClean="0"/>
              <a:t>2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250634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946CEE3-4835-4F73-BA0B-02C09C038718}" type="slidenum">
              <a:rPr lang="ru-RU" noProof="1" smtClean="0"/>
              <a:t>3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250634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rtlCol="0"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1" smtClean="0"/>
              <a:t>Образец подзаголовка</a:t>
            </a:r>
            <a:endParaRPr lang="ru-RU" noProof="1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 rtlCol="0"/>
          <a:lstStyle/>
          <a:p>
            <a:pPr rtl="0"/>
            <a:fld id="{69986525-B07B-4DDA-AD46-1F50770BD62C}" type="datetime1">
              <a:rPr lang="ru-RU" noProof="1" smtClean="0"/>
              <a:t>25.11.2021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ый 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5299603"/>
            <a:ext cx="10131427" cy="49371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933D2E5-D61D-49D7-9021-C6A5E0D6475D}" type="datetime1">
              <a:rPr lang="ru-RU" noProof="1" smtClean="0"/>
              <a:t>25.11.2021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rtlCol="0" anchor="ctr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85800" y="4343400"/>
            <a:ext cx="10131428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9428797-7C58-4F7C-9751-02432A9453BE}" type="datetime1">
              <a:rPr lang="ru-RU" noProof="1" smtClean="0"/>
              <a:t>25.11.2021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Надпись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1">
                <a:solidFill>
                  <a:schemeClr val="tx1"/>
                </a:solidFill>
                <a:effectLst/>
              </a:rPr>
              <a:t>»</a:t>
            </a:r>
          </a:p>
        </p:txBody>
      </p:sp>
      <p:sp>
        <p:nvSpPr>
          <p:cNvPr id="11" name="Надпись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1">
                <a:solidFill>
                  <a:schemeClr val="tx1"/>
                </a:solidFill>
                <a:effectLst/>
              </a:rPr>
              <a:t>«</a:t>
            </a:r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rtlCol="0"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1097875" y="3352800"/>
            <a:ext cx="9339184" cy="381000"/>
          </a:xfrm>
        </p:spPr>
        <p:txBody>
          <a:bodyPr rtlCol="0"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87465" y="4343400"/>
            <a:ext cx="10152367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36A43B2-A673-4181-836B-0C0960EA9B9F}" type="datetime1">
              <a:rPr lang="ru-RU" noProof="1" smtClean="0"/>
              <a:t>25.11.2021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 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rtlCol="0" anchor="b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85801" y="4777381"/>
            <a:ext cx="10131426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DA6CBA-8A82-4304-8021-C33A4F858F53}" type="datetime1">
              <a:rPr lang="ru-RU" noProof="1" smtClean="0"/>
              <a:t>25.11.2021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Надпись 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1">
                <a:solidFill>
                  <a:schemeClr val="tx1"/>
                </a:solidFill>
                <a:effectLst/>
              </a:rPr>
              <a:t>»</a:t>
            </a:r>
          </a:p>
        </p:txBody>
      </p:sp>
      <p:sp>
        <p:nvSpPr>
          <p:cNvPr id="14" name="Надпись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1">
                <a:solidFill>
                  <a:schemeClr val="tx1"/>
                </a:solidFill>
                <a:effectLst/>
              </a:rPr>
              <a:t>«</a:t>
            </a:r>
          </a:p>
        </p:txBody>
      </p:sp>
      <p:sp>
        <p:nvSpPr>
          <p:cNvPr id="16" name="Заголовок 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rtlCol="0"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85799" y="4775200"/>
            <a:ext cx="10135436" cy="10160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6150ED-9278-4356-9FB6-90B9B56F8C26}" type="datetime1">
              <a:rPr lang="ru-RU" noProof="1" smtClean="0"/>
              <a:t>25.11.2021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 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85800" y="4343400"/>
            <a:ext cx="10131428" cy="14478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D2F0DA0-F61F-41C2-94F6-7DCB825D04C8}" type="datetime1">
              <a:rPr lang="ru-RU" noProof="1" smtClean="0"/>
              <a:t>25.11.2021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0AF73D5-1AF3-46AC-AE19-774453643DF2}" type="datetime1">
              <a:rPr lang="ru-RU" noProof="1" smtClean="0"/>
              <a:t>25.11.2021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  <p:sp>
        <p:nvSpPr>
          <p:cNvPr id="8" name="Заголовок 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685800" y="609600"/>
            <a:ext cx="7832116" cy="5181600"/>
          </a:xfrm>
        </p:spPr>
        <p:txBody>
          <a:bodyPr vert="eaVert" rtlCol="0" anchor="t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0D80ABA-A0E9-4829-857B-8077D3153B47}" type="datetime1">
              <a:rPr lang="ru-RU" noProof="1" smtClean="0"/>
              <a:t>25.11.2021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 anchor="ctr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0E7EA8-E288-4091-9102-674C44D0DCB9}" type="datetime1">
              <a:rPr lang="ru-RU" noProof="1" smtClean="0"/>
              <a:t>25.11.2021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rtlCol="0" anchor="b"/>
          <a:lstStyle>
            <a:lvl1pPr algn="l">
              <a:defRPr sz="4000" b="0" cap="all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85799" y="4777381"/>
            <a:ext cx="10131428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1C8A21-0B36-48E1-A1AF-1F077E89411C}" type="datetime1">
              <a:rPr lang="ru-RU" noProof="1" smtClean="0"/>
              <a:t>25.11.2021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содержим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 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685802" y="2142067"/>
            <a:ext cx="4995334" cy="3649134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5821895" y="2142067"/>
            <a:ext cx="4995332" cy="3649133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98BD85B-EF35-47AA-9A23-0C25215FDED9}" type="datetime1">
              <a:rPr lang="ru-RU" noProof="1" smtClean="0"/>
              <a:t>25.11.2021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85801" y="2870201"/>
            <a:ext cx="4996923" cy="2920998"/>
          </a:xfrm>
        </p:spPr>
        <p:txBody>
          <a:bodyPr rtlCol="0" anchor="t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5823483" y="2870201"/>
            <a:ext cx="4995334" cy="2920998"/>
          </a:xfrm>
        </p:spPr>
        <p:txBody>
          <a:bodyPr rtlCol="0" anchor="t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FCB5F1-585A-4CA1-AB4D-9AB916C8A1D9}" type="datetime1">
              <a:rPr lang="ru-RU" noProof="1" smtClean="0"/>
              <a:t>25.11.2021</a:t>
            </a:fld>
            <a:endParaRPr lang="ru-RU" noProof="1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500B000-755A-4965-B8BF-1BF5558102BD}" type="datetime1">
              <a:rPr lang="ru-RU" noProof="1" smtClean="0"/>
              <a:t>25.11.2021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2557065-FCE8-4483-999E-156E8F3ADA58}" type="datetime1">
              <a:rPr lang="ru-RU" noProof="1" smtClean="0"/>
              <a:t>25.11.2021</a:t>
            </a:fld>
            <a:endParaRPr lang="ru-RU" noProof="1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 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648201" y="609601"/>
            <a:ext cx="6169026" cy="5181600"/>
          </a:xfrm>
        </p:spPr>
        <p:txBody>
          <a:bodyPr rtlCol="0" anchor="ctr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3445933"/>
            <a:ext cx="3680885" cy="1828800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65BB1ED-4923-4F7A-9A51-9902905E07D9}" type="datetime1">
              <a:rPr lang="ru-RU" noProof="1" smtClean="0"/>
              <a:t>25.11.2021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rtlCol="0" anchor="b">
            <a:normAutofit/>
          </a:bodyPr>
          <a:lstStyle>
            <a:lvl1pPr algn="l">
              <a:defRPr sz="2800" b="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14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2971800"/>
            <a:ext cx="6164653" cy="1828800"/>
          </a:xfrm>
        </p:spPr>
        <p:txBody>
          <a:bodyPr rtlCol="0"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4817A6-A068-4DF0-B894-E731AE8C6E3B}" type="datetime1">
              <a:rPr lang="ru-RU" noProof="1" smtClean="0"/>
              <a:t>25.11.2021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8885B48A-73C3-42BF-836F-9A149C7C4E78}" type="datetime1">
              <a:rPr lang="ru-RU" noProof="1" smtClean="0"/>
              <a:t>25.11.2021</a:t>
            </a:fld>
            <a:endParaRPr lang="ru-RU" noProof="1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endParaRPr lang="ru-RU" noProof="1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9" name="Прямоугольник 88">
            <a:extLst>
              <a:ext uri="{FF2B5EF4-FFF2-40B4-BE49-F238E27FC236}">
                <a16:creationId xmlns="" xmlns:a16="http://schemas.microsoft.com/office/drawing/2014/main" id="{3D1E5586-8BB5-40F6-96C3-2E87DD7CE5C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3E3F80-D945-4490-916D-6384E6895E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8591" y="3574473"/>
            <a:ext cx="10494817" cy="2346475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3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 2» г.Балахна</a:t>
            </a:r>
            <a:br>
              <a:rPr lang="ru-RU" sz="3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«Целевые ориентиры ФГОС дошкольного образования – социальные и психологические характеристики возможных достижений ребёнка на этапе завершения дошкольного образования»</a:t>
            </a:r>
            <a:r>
              <a:rPr lang="ru-RU" sz="32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1" name="Прямая соединительная линия 90">
            <a:extLst>
              <a:ext uri="{FF2B5EF4-FFF2-40B4-BE49-F238E27FC236}">
                <a16:creationId xmlns="" xmlns:a16="http://schemas.microsoft.com/office/drawing/2014/main" id="{8A832D40-B9E2-4CE7-9E0A-B35591EA20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5845629" y="3810000"/>
            <a:ext cx="50074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s://189131.selcdn.ru/leonardo/uploadsForSiteId/200913/content/f9747287-c2bb-4e05-a39d-6b76de884f7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215" y="436416"/>
            <a:ext cx="3979569" cy="164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31362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9708" y="1090274"/>
            <a:ext cx="1068185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Воспитание основ базиса личностной культуры. Ориентация на общечеловеческие ценности (красота, добро, истина), средства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жизнедеятельности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(представления о действительности, способы активного взаимодействия с миром, проявление эмоционально - оценочного отношения к происходящему. Передача ценностей и средства активного отношения к миру может быть осуществлена только при учете возраста детей.</a:t>
            </a:r>
          </a:p>
        </p:txBody>
      </p:sp>
    </p:spTree>
    <p:extLst>
      <p:ext uri="{BB962C8B-B14F-4D97-AF65-F5344CB8AC3E}">
        <p14:creationId xmlns:p14="http://schemas.microsoft.com/office/powerpoint/2010/main" val="662866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D:\июль август\лекарственные травы\2017 15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9" y="1336531"/>
            <a:ext cx="8021783" cy="47733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152421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5182" y="1720564"/>
            <a:ext cx="10515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Итоговый результат дошкольного образования представляет собой «социальный» портрет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ребенка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лет, освоившего основную общеобразовательную программу дошкольного образования. В его основе – совокупность интегративных качеств ребенка как адекватных характеристик его развития в дошкольном возрасте.</a:t>
            </a:r>
          </a:p>
        </p:txBody>
      </p:sp>
    </p:spTree>
    <p:extLst>
      <p:ext uri="{BB962C8B-B14F-4D97-AF65-F5344CB8AC3E}">
        <p14:creationId xmlns:p14="http://schemas.microsoft.com/office/powerpoint/2010/main" val="293205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516" y="1101749"/>
            <a:ext cx="7112683" cy="533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545773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c диска С\Алиса\Desktop\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272" y="171450"/>
            <a:ext cx="8610599" cy="6457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625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3455" y="363915"/>
            <a:ext cx="1107670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Дошкольного Образования - социальные и психологические характеристики возможных достижений ребёнка на этапе завершения уровня ДО: ребёнок проявляет инициативность и самостоятельность в разных видах деятельности – игре, общении, конструировании и др. Способен выбирать себе род занятий, участников совместной деятельности, обнаруживает способность к воплощению разнообразных замыслов; ребёнок уверен в своих силах, открыт внешнему миру, положительно относится к себе и к другим, обладает чувством собственного достоинства. Активно взаимодействует со сверстниками и взрослыми, участвует в совместных играх;</a:t>
            </a:r>
          </a:p>
        </p:txBody>
      </p:sp>
    </p:spTree>
    <p:extLst>
      <p:ext uri="{BB962C8B-B14F-4D97-AF65-F5344CB8AC3E}">
        <p14:creationId xmlns:p14="http://schemas.microsoft.com/office/powerpoint/2010/main" val="3517938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0326" y="439341"/>
            <a:ext cx="1130530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обладает развитым воображением, которое реализуется в разных видах деятельности. Умеет подчиняться разным правилам и социальным нормам, различать условную и реальную ситуации, в том числе игровую и учебную; творческие способности ребёнка также проявляются в рисовании, придумывании сказок, танцах, пении и т. п.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фантазировать вслух, играть звуками и словами. Хорошо понимает устную речь и может выражать свои мысли и желания; у ребёнка развита крупная и мелкая моторика. Он может контролировать свои движения и управлять ими, обладает развитой потребностью бегать, прыгать, мастерить поделки из различных материалов и т. п.;</a:t>
            </a:r>
          </a:p>
        </p:txBody>
      </p:sp>
    </p:spTree>
    <p:extLst>
      <p:ext uri="{BB962C8B-B14F-4D97-AF65-F5344CB8AC3E}">
        <p14:creationId xmlns:p14="http://schemas.microsoft.com/office/powerpoint/2010/main" val="40010224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0327" y="598622"/>
            <a:ext cx="1113905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способен к волевым усилиям в разных видах деятельности, преодолевать сиюминутные побуждения, доводить до конца начатое дело ребёнок проявляет любознательность, задаёт вопросы, касающиеся близких и далёких предметов и явлений, интересуется причинно-следственными связями (как? почему? зачем?), пытается самостоятельно придумывать объяснения явлениям природы и поступкам людей. Обладает начальными знаниями о себе, о предметном, природном, социальном и культурном мире, в котором он живёт. Ребёнок способен к принятию собственных решений, опираясь на свои знания и умения в различных сферах действительности.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511064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2673" y="1228912"/>
            <a:ext cx="1105592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Дошкольного Образования не подлежат непосредственной оценке, в том числе в виде педагогической диагностики (мониторинга), и не являются основанием для их формального сравнения с реальными достижениями детей. Они не являются основой объективной оценки соответствия установленным требованиям образовательной деятельности и подготовки воспитанников. Освоение Программы не сопровождается проведением промежуточных аттестаций и итоговой аттестации воспитанников.</a:t>
            </a:r>
          </a:p>
        </p:txBody>
      </p:sp>
    </p:spTree>
    <p:extLst>
      <p:ext uri="{BB962C8B-B14F-4D97-AF65-F5344CB8AC3E}">
        <p14:creationId xmlns:p14="http://schemas.microsoft.com/office/powerpoint/2010/main" val="4278066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8145" y="1397675"/>
            <a:ext cx="1076498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выступают основаниями преемственности дошкольного и начального общего образования. При соблюдении требований к условиям реализации Программы настоящие целевые ориентиры предполагают формирование у детей дошкольного возраста предпосылок учебной деятельности на этапе завершения ими дошкольного образования. Целевые ориентиры 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524770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55962" y="1526692"/>
            <a:ext cx="104740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Новая концепция в качестве ключевых целей и задач дошкольного воспитания определила следующие: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Охрана и укрепление здоровья детей (как физического, так и пси­хического). Приоритетность этой задачи связана с особенностями перио­да раннего детства, физиологической незрелостью и ранимостью ребен­ка, подверженностью его к различным заболеваниям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76496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c диска С\Алиса\Desktop\11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217" y="238990"/>
            <a:ext cx="8485910" cy="636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295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1273" y="1093059"/>
            <a:ext cx="1055716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достижения данного социального портрета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развивающей предметно-пространственной среды: насыщенной, трансформируемой, полифункциональной, вариативной, доступной и безопасной;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новых современных инновационных образовательных технологий;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оснащение педагогического процесса методической базой и профессиональными педагогическими кадрами.</a:t>
            </a:r>
          </a:p>
        </p:txBody>
      </p:sp>
    </p:spTree>
    <p:extLst>
      <p:ext uri="{BB962C8B-B14F-4D97-AF65-F5344CB8AC3E}">
        <p14:creationId xmlns:p14="http://schemas.microsoft.com/office/powerpoint/2010/main" val="26999449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345" y="882644"/>
            <a:ext cx="7080450" cy="53103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56070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c диска С\Алиса\Desktop\с рабочего стола 3\ФОТО\мои фото\фото к проекту НН\IMG_20210211_1700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073" y="706582"/>
            <a:ext cx="7436417" cy="55773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5902240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2055" y="1634177"/>
            <a:ext cx="1068185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Гуманизация целей и принципов образовательной работы с детьми. Переориентация с учебно-дисциплинарной на личностно-ориентированную модель взаимодействия с детьми, направленную на развитие индивидуальности ребенка, раскрытие его способ­ностей.</a:t>
            </a:r>
          </a:p>
        </p:txBody>
      </p:sp>
    </p:spTree>
    <p:extLst>
      <p:ext uri="{BB962C8B-B14F-4D97-AF65-F5344CB8AC3E}">
        <p14:creationId xmlns:p14="http://schemas.microsoft.com/office/powerpoint/2010/main" val="3481101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:\c диска С\Алиса\Desktop\с рабочего стола 3\2021Летняя оздоровительная работа группа 3\Новая папка\день архитектора и родной край\pOx4YYbPur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491" y="602675"/>
            <a:ext cx="7349836" cy="5512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651656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72834" y="1422783"/>
            <a:ext cx="1049481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Признание уникальности дошкольного детства как приоритетного и уникального периода в жизни человека. Вся работа в дет­ском саду должна быть направлена на обеспечение условий для полноценного «проживания» детьми этого уни­кального периода. Развитие самоценных для ребенка видов деятельности (прежде всего, сюжетно-ролевой игры), развитие творческого начала и воображения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1743194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D:\c диска С\Алиса\Desktop\ФОТО С.Б\Screenshot_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271" y="558535"/>
            <a:ext cx="7420492" cy="52352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671987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11380" y="1630602"/>
            <a:ext cx="1035627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Переход от зуновской парадигмы образования к ориентации на раз­витие способностей ребенка. Задача дошкольного образования - разви­тие творческой актив­ности, самостоятельности, произвольности, самосознания и др. Показате­ль эффективности образования - не «обученность» детей или сумма усвоенных ими знаний, а уровень психиче­ского развития каждого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3202556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D:\Все по РЦ\все фото  с семинара\IMG_01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160" y="984250"/>
            <a:ext cx="7688406" cy="5125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2959809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f89606788_win32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36806536_TF89606788.potx" id="{0422A73D-09B3-4AFF-98F9-657B14CA0BFB}" vid="{31F66647-2139-4177-96FF-75EF34B23EAF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FE57094B-4684-420B-AFE0-4E41CA2AF71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370F4A1-FC59-4361-989F-6C79533DA5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26D5668-1971-40BB-BC7C-94C9B101AAB7}">
  <ds:schemaRefs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71af3243-3dd4-4a8d-8c0d-dd76da1f02a5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16c05727-aa75-4e4a-9b5f-8a80a1165891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tf89606788_win32</Template>
  <TotalTime>0</TotalTime>
  <Words>725</Words>
  <Application>Microsoft Office PowerPoint</Application>
  <PresentationFormat>Произвольный</PresentationFormat>
  <Paragraphs>21</Paragraphs>
  <Slides>22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tf89606788_win32</vt:lpstr>
      <vt:lpstr>МБДОУ «Детский сад № 2» г.Балахна  «Целевые ориентиры ФГОС дошкольного образования – социальные и психологические характеристики возможных достижений ребёнка на этапе завершения дошкольного образования»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2021-11-14T13:46:57Z</dcterms:created>
  <dcterms:modified xsi:type="dcterms:W3CDTF">2021-11-25T08:21:32Z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