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48" r:id="rId4"/>
  </p:sldMasterIdLst>
  <p:notesMasterIdLst>
    <p:notesMasterId r:id="rId27"/>
  </p:notesMasterIdLst>
  <p:handoutMasterIdLst>
    <p:handoutMasterId r:id="rId28"/>
  </p:handoutMasterIdLst>
  <p:sldIdLst>
    <p:sldId id="277" r:id="rId5"/>
    <p:sldId id="278" r:id="rId6"/>
    <p:sldId id="295" r:id="rId7"/>
    <p:sldId id="294" r:id="rId8"/>
    <p:sldId id="296" r:id="rId9"/>
    <p:sldId id="293" r:id="rId10"/>
    <p:sldId id="298" r:id="rId11"/>
    <p:sldId id="299" r:id="rId12"/>
    <p:sldId id="301" r:id="rId13"/>
    <p:sldId id="302" r:id="rId14"/>
    <p:sldId id="300" r:id="rId15"/>
    <p:sldId id="304" r:id="rId16"/>
    <p:sldId id="303" r:id="rId17"/>
    <p:sldId id="306" r:id="rId18"/>
    <p:sldId id="308" r:id="rId19"/>
    <p:sldId id="305" r:id="rId20"/>
    <p:sldId id="307" r:id="rId21"/>
    <p:sldId id="310" r:id="rId22"/>
    <p:sldId id="309" r:id="rId23"/>
    <p:sldId id="311" r:id="rId24"/>
    <p:sldId id="312" r:id="rId25"/>
    <p:sldId id="297" r:id="rId26"/>
  </p:sldIdLst>
  <p:sldSz cx="12192000" cy="6858000"/>
  <p:notesSz cx="6858000" cy="9144000"/>
  <p:defaultTextStyle>
    <a:defPPr rtl="0"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46" d="100"/>
          <a:sy n="46" d="100"/>
        </p:scale>
        <p:origin x="-1638" y="-5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357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1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0A436DB-1EB0-4F07-AA88-CC57C6EFFC20}" type="datetime1">
              <a:rPr lang="ru-RU" noProof="1" smtClean="0"/>
              <a:t>14.11.2021</a:t>
            </a:fld>
            <a:endParaRPr lang="ru-RU" noProof="1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1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1B143E41-8FAC-495B-8904-B43B013F90A3}" type="slidenum">
              <a:rPr lang="ru-RU" noProof="1" smtClean="0"/>
              <a:t>‹#›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169130479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1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D4FCA76-C2E5-4A33-A497-815136A3E817}" type="datetime1">
              <a:rPr lang="ru-RU" noProof="1" smtClean="0"/>
              <a:t>14.11.2021</a:t>
            </a:fld>
            <a:endParaRPr lang="ru-RU" noProof="1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1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946CEE3-4835-4F73-BA0B-02C09C038718}" type="slidenum">
              <a:rPr lang="ru-RU" noProof="1" dirty="0" smtClean="0"/>
              <a:t>‹#›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357908897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946CEE3-4835-4F73-BA0B-02C09C038718}" type="slidenum">
              <a:rPr lang="ru-RU" noProof="1" smtClean="0"/>
              <a:t>1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4028216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946CEE3-4835-4F73-BA0B-02C09C038718}" type="slidenum">
              <a:rPr lang="ru-RU" noProof="1" smtClean="0"/>
              <a:t>2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32506343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946CEE3-4835-4F73-BA0B-02C09C038718}" type="slidenum">
              <a:rPr lang="ru-RU" noProof="1" smtClean="0"/>
              <a:t>3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32506343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946CEE3-4835-4F73-BA0B-02C09C038718}" type="slidenum">
              <a:rPr lang="ru-RU" noProof="1" smtClean="0"/>
              <a:t>4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32506343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946CEE3-4835-4F73-BA0B-02C09C038718}" type="slidenum">
              <a:rPr lang="ru-RU" noProof="1" smtClean="0"/>
              <a:t>5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3250634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 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rtlCol="0"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rtlCol="0"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noProof="1" smtClean="0"/>
              <a:t>Образец подзаголовка</a:t>
            </a:r>
            <a:endParaRPr lang="ru-RU" noProof="1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 rtlCol="0"/>
          <a:lstStyle/>
          <a:p>
            <a:pPr rtl="0"/>
            <a:fld id="{69986525-B07B-4DDA-AD46-1F50770BD62C}" type="datetime1">
              <a:rPr lang="ru-RU" noProof="1" smtClean="0"/>
              <a:t>14.11.2021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ый 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rtlCol="0" anchor="b">
            <a:normAutofit/>
          </a:bodyPr>
          <a:lstStyle>
            <a:lvl1pPr algn="l">
              <a:defRPr sz="2400" b="0"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Рисунок 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 noProof="1"/>
              <a:t>Щелкните значок, чтобы добавить изображение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685800" y="5299603"/>
            <a:ext cx="10131427" cy="49371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933D2E5-D61D-49D7-9021-C6A5E0D6475D}" type="datetime1">
              <a:rPr lang="ru-RU" noProof="1" smtClean="0"/>
              <a:t>14.11.2021</a:t>
            </a:fld>
            <a:endParaRPr lang="ru-RU" noProof="1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rtlCol="0" anchor="ctr">
            <a:normAutofit/>
          </a:bodyPr>
          <a:lstStyle>
            <a:lvl1pPr algn="l">
              <a:defRPr sz="3200" b="0" cap="none"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685800" y="4343400"/>
            <a:ext cx="10131428" cy="1447800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9428797-7C58-4F7C-9751-02432A9453BE}" type="datetime1">
              <a:rPr lang="ru-RU" noProof="1" smtClean="0"/>
              <a:t>14.11.2021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Надпись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ru-RU" sz="8000" noProof="1">
                <a:solidFill>
                  <a:schemeClr val="tx1"/>
                </a:solidFill>
                <a:effectLst/>
              </a:rPr>
              <a:t>»</a:t>
            </a:r>
          </a:p>
        </p:txBody>
      </p:sp>
      <p:sp>
        <p:nvSpPr>
          <p:cNvPr id="11" name="Надпись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ru-RU" sz="8000" noProof="1">
                <a:solidFill>
                  <a:schemeClr val="tx1"/>
                </a:solidFill>
                <a:effectLst/>
              </a:rPr>
              <a:t>«</a:t>
            </a:r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rtlCol="0"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13" hasCustomPrompt="1"/>
          </p:nvPr>
        </p:nvSpPr>
        <p:spPr>
          <a:xfrm>
            <a:off x="1097875" y="3352800"/>
            <a:ext cx="9339184" cy="381000"/>
          </a:xfrm>
        </p:spPr>
        <p:txBody>
          <a:bodyPr rtlCol="0"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687465" y="4343400"/>
            <a:ext cx="10152367" cy="1447800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36A43B2-A673-4181-836B-0C0960EA9B9F}" type="datetime1">
              <a:rPr lang="ru-RU" noProof="1" smtClean="0"/>
              <a:t>14.11.2021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с имен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 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rtlCol="0" anchor="b">
            <a:normAutofit/>
          </a:bodyPr>
          <a:lstStyle>
            <a:lvl1pPr algn="l">
              <a:defRPr sz="3200" b="0" cap="none"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685801" y="4777381"/>
            <a:ext cx="10131426" cy="8604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6DA6CBA-8A82-4304-8021-C33A4F858F53}" type="datetime1">
              <a:rPr lang="ru-RU" noProof="1" smtClean="0"/>
              <a:t>14.11.2021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Надпись 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ru-RU" sz="8000" noProof="1">
                <a:solidFill>
                  <a:schemeClr val="tx1"/>
                </a:solidFill>
                <a:effectLst/>
              </a:rPr>
              <a:t>»</a:t>
            </a:r>
          </a:p>
        </p:txBody>
      </p:sp>
      <p:sp>
        <p:nvSpPr>
          <p:cNvPr id="14" name="Надпись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ru-RU" sz="8000" noProof="1">
                <a:solidFill>
                  <a:schemeClr val="tx1"/>
                </a:solidFill>
                <a:effectLst/>
              </a:rPr>
              <a:t>«</a:t>
            </a:r>
          </a:p>
        </p:txBody>
      </p:sp>
      <p:sp>
        <p:nvSpPr>
          <p:cNvPr id="16" name="Заголовок 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rtlCol="0"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13" hasCustomPrompt="1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 rtl="0">
              <a:spcBef>
                <a:spcPct val="0"/>
              </a:spcBef>
              <a:buNone/>
            </a:pPr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685799" y="4775200"/>
            <a:ext cx="10135436" cy="10160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76150ED-9278-4356-9FB6-90B9B56F8C26}" type="datetime1">
              <a:rPr lang="ru-RU" noProof="1" smtClean="0"/>
              <a:t>14.11.2021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 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13" hasCustomPrompt="1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 rtl="0">
              <a:spcBef>
                <a:spcPct val="0"/>
              </a:spcBef>
              <a:buNone/>
            </a:pPr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685800" y="4343400"/>
            <a:ext cx="10131428" cy="14478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D2F0DA0-F61F-41C2-94F6-7DCB825D04C8}" type="datetime1">
              <a:rPr lang="ru-RU" noProof="1" smtClean="0"/>
              <a:t>14.11.2021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 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 anchor="t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0AF73D5-1AF3-46AC-AE19-774453643DF2}" type="datetime1">
              <a:rPr lang="ru-RU" noProof="1" smtClean="0"/>
              <a:t>14.11.2021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  <p:sp>
        <p:nvSpPr>
          <p:cNvPr id="8" name="Заголовок 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 rtlCol="0"/>
          <a:lstStyle/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 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 rtlCol="0"/>
          <a:lstStyle/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>
          <a:xfrm>
            <a:off x="685800" y="609600"/>
            <a:ext cx="7832116" cy="5181600"/>
          </a:xfrm>
        </p:spPr>
        <p:txBody>
          <a:bodyPr vert="eaVert" rtlCol="0" anchor="t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0D80ABA-A0E9-4829-857B-8077D3153B47}" type="datetime1">
              <a:rPr lang="ru-RU" noProof="1" smtClean="0"/>
              <a:t>14.11.2021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/>
        <p:txBody>
          <a:bodyPr rtlCol="0" anchor="ctr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00E7EA8-E288-4091-9102-674C44D0DCB9}" type="datetime1">
              <a:rPr lang="ru-RU" noProof="1" smtClean="0"/>
              <a:t>14.11.2021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 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rtlCol="0" anchor="b"/>
          <a:lstStyle>
            <a:lvl1pPr algn="l">
              <a:defRPr sz="4000" b="0" cap="all"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685799" y="4777381"/>
            <a:ext cx="10131428" cy="8604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D1C8A21-0B36-48E1-A1AF-1F077E89411C}" type="datetime1">
              <a:rPr lang="ru-RU" noProof="1" smtClean="0"/>
              <a:t>14.11.2021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содержимог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 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Объект 2"/>
          <p:cNvSpPr>
            <a:spLocks noGrp="1"/>
          </p:cNvSpPr>
          <p:nvPr>
            <p:ph sz="half" idx="1" hasCustomPrompt="1"/>
          </p:nvPr>
        </p:nvSpPr>
        <p:spPr>
          <a:xfrm>
            <a:off x="685802" y="2142067"/>
            <a:ext cx="4995334" cy="3649134"/>
          </a:xfrm>
        </p:spPr>
        <p:txBody>
          <a:bodyPr rtlCol="0">
            <a:normAutofit/>
          </a:bodyPr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5821895" y="2142067"/>
            <a:ext cx="4995332" cy="3649133"/>
          </a:xfrm>
        </p:spPr>
        <p:txBody>
          <a:bodyPr rtlCol="0">
            <a:normAutofit/>
          </a:bodyPr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98BD85B-EF35-47AA-9A23-0C25215FDED9}" type="datetime1">
              <a:rPr lang="ru-RU" noProof="1" smtClean="0"/>
              <a:t>14.11.2021</a:t>
            </a:fld>
            <a:endParaRPr lang="ru-RU" noProof="1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685801" y="2870201"/>
            <a:ext cx="4996923" cy="2920998"/>
          </a:xfrm>
        </p:spPr>
        <p:txBody>
          <a:bodyPr rtlCol="0" anchor="t">
            <a:normAutofit/>
          </a:bodyPr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 hasCustomPrompt="1"/>
          </p:nvPr>
        </p:nvSpPr>
        <p:spPr>
          <a:xfrm>
            <a:off x="5823483" y="2870201"/>
            <a:ext cx="4995334" cy="2920998"/>
          </a:xfrm>
        </p:spPr>
        <p:txBody>
          <a:bodyPr rtlCol="0" anchor="t">
            <a:normAutofit/>
          </a:bodyPr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3FCB5F1-585A-4CA1-AB4D-9AB916C8A1D9}" type="datetime1">
              <a:rPr lang="ru-RU" noProof="1" smtClean="0"/>
              <a:t>14.11.2021</a:t>
            </a:fld>
            <a:endParaRPr lang="ru-RU" noProof="1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500B000-755A-4965-B8BF-1BF5558102BD}" type="datetime1">
              <a:rPr lang="ru-RU" noProof="1" smtClean="0"/>
              <a:t>14.11.2021</a:t>
            </a:fld>
            <a:endParaRPr lang="ru-RU" noProof="1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2557065-FCE8-4483-999E-156E8F3ADA58}" type="datetime1">
              <a:rPr lang="ru-RU" noProof="1" smtClean="0"/>
              <a:t>14.11.2021</a:t>
            </a:fld>
            <a:endParaRPr lang="ru-RU" noProof="1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Номер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 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rtlCol="0" anchor="b">
            <a:normAutofit/>
          </a:bodyPr>
          <a:lstStyle>
            <a:lvl1pPr algn="l">
              <a:defRPr sz="2400" b="0"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648201" y="609601"/>
            <a:ext cx="6169026" cy="5181600"/>
          </a:xfrm>
        </p:spPr>
        <p:txBody>
          <a:bodyPr rtlCol="0" anchor="ctr">
            <a:normAutofit/>
          </a:bodyPr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685800" y="3445933"/>
            <a:ext cx="3680885" cy="1828800"/>
          </a:xfrm>
        </p:spPr>
        <p:txBody>
          <a:bodyPr rtlCol="0"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65BB1ED-4923-4F7A-9A51-9902905E07D9}" type="datetime1">
              <a:rPr lang="ru-RU" noProof="1" smtClean="0"/>
              <a:t>14.11.2021</a:t>
            </a:fld>
            <a:endParaRPr lang="ru-RU" noProof="1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rtlCol="0" anchor="b">
            <a:normAutofit/>
          </a:bodyPr>
          <a:lstStyle>
            <a:lvl1pPr algn="l">
              <a:defRPr sz="2800" b="0"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14" name="Рисунок 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 noProof="1"/>
              <a:t>Щелкните значок, чтобы добавить изображение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685800" y="2971800"/>
            <a:ext cx="6164653" cy="1828800"/>
          </a:xfrm>
        </p:spPr>
        <p:txBody>
          <a:bodyPr rtlCol="0"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F4817A6-A068-4DF0-B894-E731AE8C6E3B}" type="datetime1">
              <a:rPr lang="ru-RU" noProof="1" smtClean="0"/>
              <a:t>14.11.2021</a:t>
            </a:fld>
            <a:endParaRPr lang="ru-RU" noProof="1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rtl="0"/>
            <a:fld id="{8885B48A-73C3-42BF-836F-9A149C7C4E78}" type="datetime1">
              <a:rPr lang="ru-RU" noProof="1" smtClean="0"/>
              <a:t>14.11.2021</a:t>
            </a:fld>
            <a:endParaRPr lang="ru-RU" noProof="1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rtl="0"/>
            <a:endParaRPr lang="ru-RU" noProof="1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mailto:detsad02@mail.ru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9" name="Прямоугольник 88">
            <a:extLst>
              <a:ext uri="{FF2B5EF4-FFF2-40B4-BE49-F238E27FC236}">
                <a16:creationId xmlns="" xmlns:a16="http://schemas.microsoft.com/office/drawing/2014/main" id="{3D1E5586-8BB5-40F6-96C3-2E87DD7CE5C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1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63E3F80-D945-4490-916D-6384E6895E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8591" y="2255762"/>
            <a:ext cx="10494817" cy="2346475"/>
          </a:xfrm>
        </p:spPr>
        <p:txBody>
          <a:bodyPr rtlCol="0">
            <a:normAutofit fontScale="90000"/>
          </a:bodyPr>
          <a:lstStyle/>
          <a:p>
            <a:pPr algn="ctr"/>
            <a:r>
              <a:rPr lang="ru-RU" sz="32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 2» г.Балахна</a:t>
            </a:r>
            <a:br>
              <a:rPr lang="ru-RU" sz="32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презентация основной образовательной программы дошкольного образования</a:t>
            </a:r>
            <a:r>
              <a:rPr lang="ru-RU" sz="3200" b="1" noProof="1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noProof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1" name="Прямая соединительная линия 90">
            <a:extLst>
              <a:ext uri="{FF2B5EF4-FFF2-40B4-BE49-F238E27FC236}">
                <a16:creationId xmlns="" xmlns:a16="http://schemas.microsoft.com/office/drawing/2014/main" id="{8A832D40-B9E2-4CE7-9E0A-B35591EA203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5845629" y="3810000"/>
            <a:ext cx="500743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31362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4856" y="439065"/>
            <a:ext cx="1153390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целевого раздела: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образовательной программы детского сада включает в себя пояснительную записку, раскрывающую: -цели и задачи реализации программы; -принципы и подходы к формированию Программы; -значимые для разработки и реализации Программы характеристики, в том числе особенностей развития детей раннего и дошкольного возраста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освоения образовательной программы представлены в виде целевых ориентиров дошкольного образования, которые представляют собой социально-нормативные возрастные характеристики возможных достижений ребенка на этапе завершения уровня дошкольного образования.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44523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4856" y="439065"/>
            <a:ext cx="1153390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Целевые ориентиры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трем годам: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	ребенок интересуется окружающими предметами и активно действует сними; эмоционально вовлечен в действия с игрушками и другими предметами, стремится проявлять настойчивость в достижении результата своих действий;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	использует специфические, культурно фиксированные предметные действия, знает назначение бытовых предметов (ложки, расчески, карандаша и пр.) и умеет пользоваться ими. Владеет простейшими навыками самообслуживания; стремится проявлять самостоятельность в бытовом и игровом поведении;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	владеет активной и пассивной речью, включенной в общение; </a:t>
            </a:r>
          </a:p>
        </p:txBody>
      </p:sp>
    </p:spTree>
    <p:extLst>
      <p:ext uri="{BB962C8B-B14F-4D97-AF65-F5344CB8AC3E}">
        <p14:creationId xmlns:p14="http://schemas.microsoft.com/office/powerpoint/2010/main" val="10698828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40326" y="172966"/>
            <a:ext cx="11326091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обращаться с вопросами и просьбами, понимает речь взрослых; знает названия окружающих предметов и игрушек;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	стремится к общению со взрослыми и активно подражает им в движениях и действиях; появляются игры, в которых ребенок воспроизводит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взрослого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	проявляет интерес к сверстникам; наблюдает за их действиями и подражает им;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	обладает интересом к стихам, песням и сказкам, рассматриванию картинки, стремится двигаться под музыку; проявляет эмоциональный отклик на различные произведения культуры и искусства;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	у ребенка развита крупная моторика, он стремится осваивать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различные виды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 (бег, лазание, перешагивание и пр.).</a:t>
            </a:r>
          </a:p>
        </p:txBody>
      </p:sp>
    </p:spTree>
    <p:extLst>
      <p:ext uri="{BB962C8B-B14F-4D97-AF65-F5344CB8AC3E}">
        <p14:creationId xmlns:p14="http://schemas.microsoft.com/office/powerpoint/2010/main" val="24650949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0325" y="491405"/>
            <a:ext cx="11326091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Целевые ориентиры на этапе завершения дошкольного образования: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 овладевает  основными культурными способами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проявляет инициативу и самостоятельность в разных видах деятельности — игре, общении, познавательно-исследовательской деятельности, конструировании и др.; способен выбирать себе род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участников по совместной деятельности; ребенок обладает установкой положительного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отношения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миру, к разным видам тру- да, другим людям и самому себе, обладает чувством собственного достоинства</a:t>
            </a:r>
          </a:p>
        </p:txBody>
      </p:sp>
    </p:spTree>
    <p:extLst>
      <p:ext uri="{BB962C8B-B14F-4D97-AF65-F5344CB8AC3E}">
        <p14:creationId xmlns:p14="http://schemas.microsoft.com/office/powerpoint/2010/main" val="37918612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72835" y="584400"/>
            <a:ext cx="1068185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Способен договариваться,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учитывать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интересы и чувства других, сопереживать неудачам и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сорадоваться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успехам других, адекватно проявляет свои чувства, в том числе чувство веры в себя, старается раз- решать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конфликты. Активно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взаимодействует со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сверстниками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взрослыми, участвует в совместных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играх.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Обладает развитым воображением, которое реализуется в разных видах деятельности, прежде всего в игре; владеет разными формами и вида- ми игры, различает условную и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реальную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ситуации, умеет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подчиняться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разным правилам и социальным нормам</a:t>
            </a:r>
          </a:p>
        </p:txBody>
      </p:sp>
    </p:spTree>
    <p:extLst>
      <p:ext uri="{BB962C8B-B14F-4D97-AF65-F5344CB8AC3E}">
        <p14:creationId xmlns:p14="http://schemas.microsoft.com/office/powerpoint/2010/main" val="42408920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0327" y="161929"/>
            <a:ext cx="11035146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Достаточно хорошо владеет устной речью, может выражать свои мыс- ли и желания, может использовать речь для выражения своих мыслей, чувств и желаний, построения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речевого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высказывания в ситуации общения, может   выделять   звуки в словах, у ребенка складываются предпосылки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грамотности. У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развита крупная и мелкая моторика; он подвижен, вынослив, владеет основными движениями, может контролировать свои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управлять ими. Способен к волевым усилиям,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следовать социальным нормам поведения и правилам в разных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видах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деятельности, во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взаимоотношениях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взрослыми и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сверстниками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может соблюдать правила безопасного поведения и личной гигиены</a:t>
            </a:r>
          </a:p>
        </p:txBody>
      </p:sp>
    </p:spTree>
    <p:extLst>
      <p:ext uri="{BB962C8B-B14F-4D97-AF65-F5344CB8AC3E}">
        <p14:creationId xmlns:p14="http://schemas.microsoft.com/office/powerpoint/2010/main" val="22193957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4963" y="466681"/>
            <a:ext cx="11208327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Проявляет любознательность,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задает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взрослым и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сверстникам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интересуется причинно- следственными связями, пытается самостоятельно придумывать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объяснения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явлениям природы и по- ступкам людей; склонен наблюдать, экспериментировать. Обладает начальными знаниями о себе, о природном и социальном мире, в котором живет.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 с произведениями детской литературы, обладает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элементарными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представлениями из области живой природы, естествознания, математики, истории и т. п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Способен к принятию собственных решений, опираясь на свои знания и умения в различных видах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5093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9491" y="182848"/>
            <a:ext cx="11374582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Содержательный раздел ООП ДО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представляет общее содержание Программы, обеспечивающее полноценное развитие личности детей. Включает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образовательной деятельности в соответствии с направлениями развития ребенка в пяти образовательных областях – социально-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коммуникативной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познавательной, речевой, художественно-эстетической,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физической, описание вариативных форм, способов, методов и средств реализации программы, описание образовательной деятельности по профессиональной  коррекции нарушений развития детей, особенности взаимодействия педагогического коллектива с семьями воспитанников, взаимодействие с социальными институтами детства, вариативная часть программы.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8962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9491" y="182848"/>
            <a:ext cx="11374582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взаимодействия с семьями воспитанников: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Взаимопознание и взаимоинформирование (беседы, консультации, буклеты, памятки, папки-передвижки, анкетирование , посещение семей на дому, сбор сведений о семье, проведение Дней открытых дверей, информирование через сайт ДОУ);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Непрерывное образование воспитывающих взрослых (родительские собрания, семинары-практикумы, тренинги, мастер-классы, круглые столы);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Совместная деятельность педагогов, родителей, детей (участие в проектной деятельности, праздники, фестивали, совместные походы и экскурсии, выставки, совместное участие в конкурсах)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22724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9491" y="1408975"/>
            <a:ext cx="1137458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вариативной части программы:</a:t>
            </a:r>
          </a:p>
          <a:p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компонент;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Освоение новых образовательных технологий;</a:t>
            </a:r>
          </a:p>
          <a:p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Дополнительное образование в кружках.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2711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1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97873" y="831272"/>
            <a:ext cx="3721100" cy="53409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263E3F80-D945-4490-916D-6384E6895E6F}"/>
              </a:ext>
            </a:extLst>
          </p:cNvPr>
          <p:cNvSpPr txBox="1">
            <a:spLocks/>
          </p:cNvSpPr>
          <p:nvPr/>
        </p:nvSpPr>
        <p:spPr>
          <a:xfrm>
            <a:off x="4197927" y="1163781"/>
            <a:ext cx="7668491" cy="467591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3200" b="1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Полное название</a:t>
            </a:r>
          </a:p>
          <a:p>
            <a:pPr algn="ctr"/>
            <a:r>
              <a:rPr lang="ru-RU" sz="3200" b="1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образовательная программа дошкольного образования Муниципального бюджетного дошкольного образовательного учреждения «Детский сад № 2»</a:t>
            </a:r>
          </a:p>
          <a:p>
            <a:pPr algn="ctr"/>
            <a:r>
              <a:rPr lang="ru-RU" sz="3200" b="1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Сокращенное название</a:t>
            </a:r>
          </a:p>
          <a:p>
            <a:pPr algn="ctr"/>
            <a:r>
              <a:rPr lang="ru-RU" sz="3200" b="1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Ооп до МБДОУ «Детский сад № 2»</a:t>
            </a:r>
          </a:p>
          <a:p>
            <a:pPr algn="ctr"/>
            <a:r>
              <a:rPr lang="ru-RU" sz="3200" b="1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Ориентированна на детей в возрасте 2-7 лет</a:t>
            </a:r>
            <a:endParaRPr lang="ru-RU" sz="3200" b="1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76496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9491" y="1055684"/>
            <a:ext cx="1137458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Организационного раздела: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Организационный раздел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материально-технического обеспечения Программы, обеспеченности методическими материалами и средствами обучения и воспитания, включать распорядок и/или режим дня, а также особенности традиционных событий, праздников, мероприятий;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план и комплексно-тематическое планирование  образовательной деятельности, особенности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развивающей предметно-пространственной среды.</a:t>
            </a:r>
          </a:p>
        </p:txBody>
      </p:sp>
    </p:spTree>
    <p:extLst>
      <p:ext uri="{BB962C8B-B14F-4D97-AF65-F5344CB8AC3E}">
        <p14:creationId xmlns:p14="http://schemas.microsoft.com/office/powerpoint/2010/main" val="11501624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72836" y="1172888"/>
            <a:ext cx="1078576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Контактная информация:</a:t>
            </a:r>
          </a:p>
          <a:p>
            <a:pPr lvl="0"/>
            <a:endParaRPr lang="ru-RU" sz="3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32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Юридический и почтовый адрес: 606400 Нижегородская область, г. Балахна, ул. Энгельса, д.12.</a:t>
            </a:r>
          </a:p>
          <a:p>
            <a:pPr lvl="0"/>
            <a:r>
              <a:rPr lang="ru-RU" sz="32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Телефон: 8(83144) 6-07-87</a:t>
            </a:r>
          </a:p>
          <a:p>
            <a:pPr lvl="0"/>
            <a:r>
              <a:rPr lang="ru-RU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 электронной почты: </a:t>
            </a:r>
            <a:r>
              <a:rPr lang="en-US" sz="32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detsad02@mail.ru</a:t>
            </a:r>
            <a:endParaRPr lang="ru-RU" sz="3200" dirty="0" smtClean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32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Сайт:</a:t>
            </a:r>
            <a:endParaRPr lang="ru-RU" sz="3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59921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27496" y="2620365"/>
            <a:ext cx="897553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500799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63E3F80-D945-4490-916D-6384E6895E6F}"/>
              </a:ext>
            </a:extLst>
          </p:cNvPr>
          <p:cNvSpPr txBox="1">
            <a:spLocks/>
          </p:cNvSpPr>
          <p:nvPr/>
        </p:nvSpPr>
        <p:spPr>
          <a:xfrm>
            <a:off x="4197926" y="623454"/>
            <a:ext cx="7668491" cy="467591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ru-RU" sz="3200" b="1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="" xmlns:a16="http://schemas.microsoft.com/office/drawing/2014/main" id="{263E3F80-D945-4490-916D-6384E6895E6F}"/>
              </a:ext>
            </a:extLst>
          </p:cNvPr>
          <p:cNvSpPr txBox="1">
            <a:spLocks/>
          </p:cNvSpPr>
          <p:nvPr/>
        </p:nvSpPr>
        <p:spPr>
          <a:xfrm>
            <a:off x="4197927" y="1163781"/>
            <a:ext cx="7668491" cy="467591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ru-RU" sz="3200" b="1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83527" y="871393"/>
            <a:ext cx="858289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разработана на основе Федерального государственного образовательного стандарта дошкольного образования (ФГОС ДО) (Приказ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МОиН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РФ № 1155 от 17 октября 2013г.) и  с учетом комплексной образовательной программы дошкольного образования ДЕТСТВО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редакцией 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Т. И. Бабаевой, А. Г. Гогоберидзе, О. В. Солнцевой (2019г).</a:t>
            </a:r>
          </a:p>
        </p:txBody>
      </p:sp>
      <p:pic>
        <p:nvPicPr>
          <p:cNvPr id="5" name="Рисунок 4" descr="https://firo.ranepa.ru/files/images/navigator_obraz_programm/detstvo.jpg"/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164" y="1143175"/>
            <a:ext cx="2743199" cy="40626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4184526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9545" y="1141557"/>
            <a:ext cx="1111827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программы - создать каждому ребенку в детском саду возможность для развития способностей, широкого взаимодействия с миром, активного практикования в разных видах деятельности, творческой самореализации.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 на развитие самостоятельности, познавательной и коммуникативной активности, социальной уверенности и ценностных ориентаций, определяющих поведение, деятельность и отношение ребенка к миру.</a:t>
            </a:r>
          </a:p>
        </p:txBody>
      </p:sp>
    </p:spTree>
    <p:extLst>
      <p:ext uri="{BB962C8B-B14F-4D97-AF65-F5344CB8AC3E}">
        <p14:creationId xmlns:p14="http://schemas.microsoft.com/office/powerpoint/2010/main" val="42687052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1110" y="363915"/>
            <a:ext cx="11118272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	обеспечение равных возможностей доступа дошкольников с разными образовательными потребностями, к освоению содержания культуры представленной в содержании программы;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	охрану и укрепление физического и психического здоровья детей, в том числе их эмоционального благополучия;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	формирование доступной предметно-развивающей среды для детей с особыми образовательными потребностями;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	обогащенное развитие ребенка, обеспечивающее единый процесс социализации – индивидуализации с учетом детских потребностей, возможностей и способностей;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36737019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23455" y="453464"/>
            <a:ext cx="1113905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 </a:t>
            </a:r>
            <a:r>
              <a:rPr lang="ru-RU" sz="32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познавательной активности, любознательности, стремления к самостоятельному познанию и размышлению, развитие умственных способностей и речи ребенка;</a:t>
            </a:r>
          </a:p>
          <a:p>
            <a:pPr lvl="0"/>
            <a:r>
              <a:rPr lang="ru-RU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	обеспечение условий для самореализации каждого ребенка, реализация индивидуальной траектории развития в разных видах деятельности с учетом возрастных, индивидуальных психологических и физиологических особенностей;</a:t>
            </a:r>
          </a:p>
          <a:p>
            <a:pPr lvl="0"/>
            <a:r>
              <a:rPr lang="ru-RU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	укрепление физического и психического здоровья ребенка, формирование основ его двигательной и гигиенической культуры;</a:t>
            </a:r>
          </a:p>
          <a:p>
            <a:pPr lvl="0"/>
            <a:r>
              <a:rPr lang="ru-RU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3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8650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5797" y="197660"/>
            <a:ext cx="10910455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</a:t>
            </a:r>
            <a:r>
              <a:rPr lang="ru-RU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2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целостное </a:t>
            </a:r>
            <a:r>
              <a:rPr lang="ru-RU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развитие	ребенка	как	субъекта	посильных	дошкольнику	видов деятельности;</a:t>
            </a:r>
          </a:p>
          <a:p>
            <a:pPr lvl="0"/>
            <a:r>
              <a:rPr lang="ru-RU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	формирование эмоционально благополучной среды реализации образовательных отношений в дошкольной образовательной организации;</a:t>
            </a:r>
          </a:p>
          <a:p>
            <a:pPr lvl="0"/>
            <a:r>
              <a:rPr lang="ru-RU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	органическое	вхождение	ребенка	в	современный	мир,	разнообразное</a:t>
            </a:r>
          </a:p>
          <a:p>
            <a:pPr lvl="0"/>
            <a:r>
              <a:rPr lang="ru-RU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дошкольников с различными сферами культуры: с изобразительным искусством и музыкой, детской литературой и родным языком, экологией, математикой, игрой;</a:t>
            </a:r>
          </a:p>
          <a:p>
            <a:pPr lvl="0"/>
            <a:r>
              <a:rPr lang="ru-RU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	приобщение ребенка к культуре своей страны и воспитание уважения к другим народам и культурам.</a:t>
            </a:r>
            <a:endParaRPr lang="ru-RU" sz="3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20708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5797" y="987369"/>
            <a:ext cx="1091045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Обязательная часть </a:t>
            </a:r>
          </a:p>
          <a:p>
            <a:pPr lvl="0" algn="ctr"/>
            <a:r>
              <a:rPr lang="ru-RU" sz="32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(объем не менее 60% от её общего объема)</a:t>
            </a:r>
            <a:endParaRPr lang="ru-RU" sz="3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5786068" y="2650512"/>
            <a:ext cx="709910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5796" y="4007660"/>
            <a:ext cx="1091045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Вариативная часть </a:t>
            </a:r>
          </a:p>
          <a:p>
            <a:pPr lvl="0" algn="ctr"/>
            <a:r>
              <a:rPr lang="ru-RU" sz="32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(часть формируемая участниками образовательных отношений) – не более 40%</a:t>
            </a:r>
            <a:endParaRPr lang="ru-RU" sz="3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37987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5794" y="1814368"/>
            <a:ext cx="1091045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ДОО</a:t>
            </a:r>
          </a:p>
          <a:p>
            <a:pPr lvl="0" algn="ctr"/>
            <a:r>
              <a:rPr lang="ru-RU" sz="32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 три основных раздела:</a:t>
            </a:r>
          </a:p>
          <a:p>
            <a:pPr marL="457200" lvl="0" indent="-457200">
              <a:buFont typeface="Wingdings" panose="05000000000000000000" pitchFamily="2" charset="2"/>
              <a:buChar char="v"/>
            </a:pPr>
            <a:r>
              <a:rPr lang="ru-RU" sz="32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</a:t>
            </a:r>
          </a:p>
          <a:p>
            <a:pPr marL="457200" lvl="0" indent="-457200">
              <a:buFont typeface="Wingdings" panose="05000000000000000000" pitchFamily="2" charset="2"/>
              <a:buChar char="v"/>
            </a:pPr>
            <a:r>
              <a:rPr lang="ru-RU" sz="32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Содержательный</a:t>
            </a:r>
          </a:p>
          <a:p>
            <a:pPr marL="457200" lvl="0" indent="-457200">
              <a:buFont typeface="Wingdings" panose="05000000000000000000" pitchFamily="2" charset="2"/>
              <a:buChar char="v"/>
            </a:pPr>
            <a:r>
              <a:rPr lang="ru-RU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32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рганизационный</a:t>
            </a:r>
            <a:endParaRPr lang="ru-RU" sz="3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58840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f89606788_win32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_36806536_TF89606788.potx" id="{0422A73D-09B3-4AFF-98F9-657B14CA0BFB}" vid="{31F66647-2139-4177-96FF-75EF34B23EAF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FE57094B-4684-420B-AFE0-4E41CA2AF71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370F4A1-FC59-4361-989F-6C79533DA56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26D5668-1971-40BB-BC7C-94C9B101AAB7}">
  <ds:schemaRefs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71af3243-3dd4-4a8d-8c0d-dd76da1f02a5"/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16c05727-aa75-4e4a-9b5f-8a80a1165891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tf89606788_win32</Template>
  <TotalTime>0</TotalTime>
  <Words>951</Words>
  <Application>Microsoft Office PowerPoint</Application>
  <PresentationFormat>Произвольный</PresentationFormat>
  <Paragraphs>80</Paragraphs>
  <Slides>22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tf89606788_win32</vt:lpstr>
      <vt:lpstr>МБДОУ «Детский сад № 2» г.Балахна  Краткая презентация основной образовательной программы дошкольного образования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2021-11-14T13:46:57Z</dcterms:created>
  <dcterms:modified xsi:type="dcterms:W3CDTF">2021-11-14T15:47:43Z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