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8" r:id="rId3"/>
    <p:sldId id="272" r:id="rId4"/>
    <p:sldId id="260" r:id="rId5"/>
    <p:sldId id="264" r:id="rId6"/>
    <p:sldId id="263" r:id="rId7"/>
    <p:sldId id="266" r:id="rId8"/>
    <p:sldId id="269" r:id="rId9"/>
    <p:sldId id="267" r:id="rId10"/>
    <p:sldId id="261" r:id="rId11"/>
    <p:sldId id="271" r:id="rId12"/>
    <p:sldId id="276" r:id="rId13"/>
    <p:sldId id="275" r:id="rId14"/>
    <p:sldId id="279" r:id="rId15"/>
    <p:sldId id="278" r:id="rId16"/>
    <p:sldId id="277" r:id="rId17"/>
    <p:sldId id="282" r:id="rId18"/>
    <p:sldId id="286" r:id="rId19"/>
    <p:sldId id="294" r:id="rId20"/>
    <p:sldId id="287" r:id="rId21"/>
    <p:sldId id="285" r:id="rId22"/>
    <p:sldId id="284" r:id="rId23"/>
    <p:sldId id="283" r:id="rId24"/>
    <p:sldId id="295" r:id="rId25"/>
    <p:sldId id="291" r:id="rId26"/>
  </p:sldIdLst>
  <p:sldSz cx="9144000" cy="6858000" type="screen4x3"/>
  <p:notesSz cx="6858000" cy="9144000"/>
  <p:custDataLst>
    <p:tags r:id="rId2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51FE4-B7DD-465B-AA5D-8A85B3F1C82A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0877C-8165-4C4D-8231-B94F5AA2B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249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0877C-8165-4C4D-8231-B94F5AA2B93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826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0877C-8165-4C4D-8231-B94F5AA2B93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918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0877C-8165-4C4D-8231-B94F5AA2B93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91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2AB2A-B928-41F5-A781-13E28EF2C08D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44B44-5A9D-40C3-ACB1-7873EF966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60082"/>
            <a:ext cx="8352929" cy="14700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Консультационный пункт</a:t>
            </a:r>
            <a:b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МБДОУ «Детский сад № 2»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://brooklyn-club.com.ua/wp-content/uploads/2014/01/HappyFamil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3430107"/>
            <a:ext cx="4254496" cy="294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11560" y="1412776"/>
            <a:ext cx="7772400" cy="570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 2»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71600" y="6273190"/>
            <a:ext cx="7772400" cy="570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Балахна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2018год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987825" y="836712"/>
            <a:ext cx="5472608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Консультационный пункт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является структурным подразделением муниципального учреждения, 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реализующего программу дошкольного образования. </a:t>
            </a:r>
          </a:p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Консультационный пункт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создан для родителей (законных представителей) детей в возрасте от 0 до 7 лет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09" y="849654"/>
            <a:ext cx="2100767" cy="26872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nsprus.ru/uploads/info-det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82" y="3536885"/>
            <a:ext cx="8017951" cy="226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5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83644" y="1268760"/>
            <a:ext cx="7704856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создания Консультационного пункта</a:t>
            </a:r>
          </a:p>
          <a:p>
            <a:pPr algn="just"/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оказание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методической , психолого-педагогической, диагностической и консультативной 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помощи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родителям в выявлении проблемы в развитии детей и их коррекции.</a:t>
            </a: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Основными задачами Консультационного пункта являются:</a:t>
            </a:r>
          </a:p>
          <a:p>
            <a:pPr lvl="0" algn="just">
              <a:spcBef>
                <a:spcPts val="0"/>
              </a:spcBef>
            </a:pP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Повышение осведомлённости родителей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вопросах образовательных проблем.</a:t>
            </a:r>
          </a:p>
          <a:p>
            <a:pPr lvl="0" algn="just">
              <a:spcBef>
                <a:spcPts val="0"/>
              </a:spcBef>
            </a:pP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Активизация родительской позиции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формирование социального партнёрства с родительской общественностью</a:t>
            </a:r>
          </a:p>
          <a:p>
            <a:pPr lvl="0" algn="just">
              <a:spcBef>
                <a:spcPts val="0"/>
              </a:spcBef>
            </a:pP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Повышение психолого-педагогической компетентности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родителей</a:t>
            </a:r>
          </a:p>
          <a:p>
            <a:pPr lvl="0" algn="just">
              <a:spcBef>
                <a:spcPts val="0"/>
              </a:spcBef>
            </a:pP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Информирование родителей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 учреждениях системы образования, где могут оказать квалифицированную помощь ребенку в соответствии с его индивидуальными особенностями</a:t>
            </a:r>
          </a:p>
          <a:p>
            <a:pPr algn="l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edu21.cap.ru/home/3685/1%20paralel%20mir/kartinki/guitar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525" y="4756299"/>
            <a:ext cx="3376439" cy="196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2.bp.blogspot.com/-Bw0SguRkf3Y/VUuGRTX_b8I/AAAAAAACu_k/BLDYWXnq3z4/s1600/8c3d496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600" y="4797152"/>
            <a:ext cx="2250925" cy="220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21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97933" y="260648"/>
            <a:ext cx="7704856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функции Консультационного пункта:</a:t>
            </a:r>
          </a:p>
          <a:p>
            <a:pPr algn="just"/>
            <a:endParaRPr lang="ru-RU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Диагностическая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(психолого-медико-педагогическое обследование ребенка)</a:t>
            </a:r>
          </a:p>
          <a:p>
            <a:pPr algn="just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Консультационная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(консультирование родителей детей)</a:t>
            </a:r>
          </a:p>
          <a:p>
            <a:pPr algn="just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(обеспечение методического сопровождения и анализ полученных данных)</a:t>
            </a:r>
          </a:p>
          <a:p>
            <a:pPr algn="just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://2.bp.blogspot.com/-Bw0SguRkf3Y/VUuGRTX_b8I/AAAAAAACu_k/BLDYWXnq3z4/s1600/8c3d496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45024"/>
            <a:ext cx="2250925" cy="220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edu21.cap.ru/home/3685/1%20paralel%20mir/kartinki/guitar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605" y="3515607"/>
            <a:ext cx="3376439" cy="196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56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075" y="612972"/>
            <a:ext cx="7488832" cy="4055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Общее руководство и контроль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за деятельностью консультационного пункта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осуществляется заведующей МБДОУ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Отчёт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 деятельности пункта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заслушивается на итоговом заседании педагогического совета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ДОУ.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Оказание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педагогической помощи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родителям осуществляется специалистами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консультационного пункта в соответствии с графиком работы, утверждённым руководителем образовательного учреждения по представлению руководителя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КП.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Приём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родителей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 консультационный пункт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осуществляется в течение года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в зависимости от возможностей учреждения и запроса родителя на основе личного заявления.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1266" name="Picture 2" descr="http://lizasenglish.ru/wp-content/uploads/2015/12/5cebd5a1c5b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50496"/>
            <a:ext cx="3038623" cy="21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37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416824" cy="1672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Организация предоставления услуг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 оказанию педагогической помощи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осуществляется на основании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: обращения родителей, зарегистрированных в установленном порядке в журнале регистрации родительских обращений и заключения договора между МБДОУ и родителями. 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9" t="6505" r="3537"/>
          <a:stretch/>
        </p:blipFill>
        <p:spPr bwMode="auto">
          <a:xfrm>
            <a:off x="827584" y="2730502"/>
            <a:ext cx="3600400" cy="2503227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830" y="2730502"/>
            <a:ext cx="3733168" cy="250295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0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0688"/>
            <a:ext cx="7560840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 ДОУ разработано и утверждено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Положение о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Консультационном пункте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ежегодно составляется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план работы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Консультационного пункта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на учебный год. 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4" t="3194"/>
          <a:stretch/>
        </p:blipFill>
        <p:spPr bwMode="auto">
          <a:xfrm>
            <a:off x="1547664" y="2235632"/>
            <a:ext cx="2762830" cy="4104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35632"/>
            <a:ext cx="2835110" cy="4104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59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75047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Также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разработаны форма Договора </a:t>
            </a:r>
            <a:r>
              <a:rPr lang="ru-RU" dirty="0">
                <a:latin typeface="Times New Roman"/>
                <a:ea typeface="Calibri"/>
              </a:rPr>
              <a:t>о взаимных обязательствах учреждения и родителями (законными представителями)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и заявления</a:t>
            </a:r>
            <a:r>
              <a:rPr lang="ru-RU" dirty="0">
                <a:latin typeface="Times New Roman"/>
                <a:ea typeface="Calibri"/>
              </a:rPr>
              <a:t> по оказанию консультационных услуг.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2856441" cy="4460694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9949"/>
            <a:ext cx="3024336" cy="4510811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93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632848" cy="3199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Формы взаимодействия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Взаимодействие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с родителями и детьми в консультационном пункте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проводится в различных формах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: групповых, подгрупповых, индивидуальных. 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Основная форма работы – консультирование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(заочное, индивидуальное/групповое) 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Сама по себе форма консультирования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(</a:t>
            </a:r>
            <a:r>
              <a:rPr lang="ru-RU" i="1" dirty="0" smtClean="0">
                <a:latin typeface="Times New Roman"/>
                <a:ea typeface="Calibri"/>
                <a:cs typeface="Times New Roman"/>
              </a:rPr>
              <a:t>лат. </a:t>
            </a:r>
            <a:r>
              <a:rPr lang="en-US" i="1" dirty="0" smtClean="0">
                <a:latin typeface="Times New Roman"/>
                <a:ea typeface="Calibri"/>
                <a:cs typeface="Times New Roman"/>
              </a:rPr>
              <a:t>consultation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–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совещаюсь, обсуждаю, забочусь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) </a:t>
            </a:r>
          </a:p>
        </p:txBody>
      </p:sp>
      <p:pic>
        <p:nvPicPr>
          <p:cNvPr id="3" name="Picture 4" descr="http://2.bp.blogspot.com/-Bw0SguRkf3Y/VUuGRTX_b8I/AAAAAAACu_k/BLDYWXnq3z4/s1600/8c3d496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600" y="3933056"/>
            <a:ext cx="2250925" cy="220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edu21.cap.ru/home/3685/1%20paralel%20mir/kartinki/guitar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525" y="4148263"/>
            <a:ext cx="3376439" cy="196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16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3"/>
            <a:ext cx="756084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В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нашем учреждении открылся Ресурсный центр по духовно-нравственному воспитанию детей</a:t>
            </a:r>
            <a:r>
              <a:rPr lang="ru-RU" dirty="0">
                <a:latin typeface="Times New Roman"/>
                <a:ea typeface="Calibri"/>
              </a:rPr>
              <a:t>. Это направление деятельности для нас является приоритетным.  И работа консультационного пункта для родителей наполнена этим важнейшим и актуальным содержанием. </a:t>
            </a:r>
            <a:endParaRPr lang="ru-RU" dirty="0"/>
          </a:p>
        </p:txBody>
      </p:sp>
      <p:pic>
        <p:nvPicPr>
          <p:cNvPr id="3" name="Picture 7" descr="http://www.playcast.ru/uploads/2015/04/10/131004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12063"/>
            <a:ext cx="4682635" cy="349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101" y="3966171"/>
            <a:ext cx="3022075" cy="226655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66171"/>
            <a:ext cx="3060340" cy="229525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7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2493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4825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Совместные с родителями проекты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«Наши имена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» 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pic>
        <p:nvPicPr>
          <p:cNvPr id="3" name="Рисунок 2" descr="F:\DCIM\103_FUJI\DSCF372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64" y="1268760"/>
            <a:ext cx="2611110" cy="20882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13" y="1268760"/>
            <a:ext cx="2417190" cy="20882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Рисунок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568" y="1247073"/>
            <a:ext cx="2304256" cy="20722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Рисунок 5" descr="F:\DCIM\103_FUJI\DSCF370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90" y="3933056"/>
            <a:ext cx="2554177" cy="20882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Рисунок 6" descr="G:\Проекты\275OLYMP\P407043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635" y="3929658"/>
            <a:ext cx="2573466" cy="20882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Рисунок 7" descr="D:\DCIM\103_FUJI\DSCF374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517" y="3907687"/>
            <a:ext cx="2186263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095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548680"/>
            <a:ext cx="7056784" cy="1216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3000"/>
              </a:lnSpc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Arial"/>
                <a:cs typeface="Times New Roman" pitchFamily="18" charset="0"/>
              </a:rPr>
              <a:t>Главная задача Российской образовательной политики заключается в обеспечении современного качества образования, на основе сохранения его фундаментальности и соответствия актуальным и перспективным потребностям личности, общества и государства.</a:t>
            </a:r>
            <a:endParaRPr lang="ru-RU" sz="8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765167"/>
            <a:ext cx="7056784" cy="1591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3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Согласно государственной политике, вопрос создания консультационных центров и пунктов на базе дошкольных организаций занимает важное место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2050" name="Picture 2" descr="http://irbitsalut.ru/uploadedFiles/images/logosu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5076591" cy="322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95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7848872" cy="4378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4825" algn="just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504825"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marL="504825" algn="just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504825"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marL="504825" algn="just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504825"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marL="504825" algn="just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504825"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marL="504825" algn="just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504825"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marL="504825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. </a:t>
            </a:r>
          </a:p>
        </p:txBody>
      </p:sp>
      <p:pic>
        <p:nvPicPr>
          <p:cNvPr id="7" name="Рисунок 6" descr="D:\DCIM\103_FUJI\DSCF37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345" y="1865137"/>
            <a:ext cx="2772308" cy="201622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Рисунок 7" descr="D:\DCIM\103_FUJI\DSCF37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1" y="1328296"/>
            <a:ext cx="2212134" cy="25530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" name="Рисунок 8" descr="D:\DCIM\103_FUJI\DSCF374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104" y="1373978"/>
            <a:ext cx="2046327" cy="250738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" name="Рисунок 9" descr="D:\DCIM\103_FUJI\DSCF373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98" y="4359023"/>
            <a:ext cx="3546276" cy="229958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1" name="Рисунок 10" descr="D:\DCIM\103_FUJI\DSCF373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206" y="4336804"/>
            <a:ext cx="3108146" cy="231701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Прямоугольник 2"/>
          <p:cNvSpPr/>
          <p:nvPr/>
        </p:nvSpPr>
        <p:spPr>
          <a:xfrm>
            <a:off x="1862348" y="116632"/>
            <a:ext cx="5589972" cy="95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4825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«Генеалогическое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древо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» 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504825"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63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03256"/>
            <a:ext cx="8064896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Клуб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молодой семьи «Ключ семейного счастья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»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pic>
        <p:nvPicPr>
          <p:cNvPr id="4" name="Picture 2" descr="http://www.playcast.ru/uploads/2014/08/21/958137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877" y="733850"/>
            <a:ext cx="179158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55" y="2950305"/>
            <a:ext cx="3838249" cy="28803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3838248" cy="28803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33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88640"/>
            <a:ext cx="7344816" cy="1718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Т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ворческие 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работы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детей в технике шерстеваляния, представленные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на выставке «Красота Божьего мира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»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800" b="1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1564"/>
            <a:ext cx="5904656" cy="492910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24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-24529"/>
            <a:ext cx="7128792" cy="3978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Мастер-класс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по изготовлению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кукол-оберегов</a:t>
            </a: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endParaRPr lang="ru-RU" sz="1400" dirty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endParaRPr lang="ru-RU" sz="1400" dirty="0" smtClean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endParaRPr lang="ru-RU" sz="1400" dirty="0" smtClean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endParaRPr lang="ru-RU" sz="1400" dirty="0" smtClean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endParaRPr lang="ru-RU" sz="1400" dirty="0" smtClean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endParaRPr lang="ru-RU" sz="1400" dirty="0" smtClean="0"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Мастер-класс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«Песочная арт-терапия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»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48680"/>
            <a:ext cx="3637027" cy="27341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548679"/>
            <a:ext cx="3651924" cy="27341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90" y="3937408"/>
            <a:ext cx="3662897" cy="244391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3" y="3962769"/>
            <a:ext cx="3624887" cy="241855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2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344816" cy="3916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  <a:p>
            <a:pPr marL="504825" lvl="0" algn="just">
              <a:lnSpc>
                <a:spcPct val="107000"/>
              </a:lnSpc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Перспективу деятельности консультационного пункта мы видим в расширении спектра предлагаемых услуг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,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планируем провести: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buFont typeface="Symbol"/>
              <a:buChar char=""/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мастер- классы по «Песочной арт-терапии» для неорганизованных детей и детей-инвалидов дошкольного возраста. 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buFont typeface="Symbol"/>
              <a:buChar char=""/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Для будущих и молодых мам планируем провести цикл просветительских встреч по знакомству с программой «Кроха». 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buFont typeface="Symbol"/>
              <a:buChar char=""/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Предложим родителям неорганизованных детей посетить занятия по программе Бон «Английский язык для малышей».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/>
              <a:buChar char="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«Киллинг-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это увлекательно» и многие другие.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504825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" y="4221088"/>
            <a:ext cx="8016875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23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55618" y="1988840"/>
            <a:ext cx="70567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Спасибо за внимание, приглашаем к сотрудничеству.</a:t>
            </a:r>
            <a:endParaRPr lang="ru-RU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24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71325" y="116632"/>
            <a:ext cx="741682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РФ «Об образовании»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Статья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18. Дошкольное образование</a:t>
            </a:r>
          </a:p>
          <a:p>
            <a:pPr algn="just"/>
            <a:r>
              <a:rPr lang="ru-RU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Родители являются первыми педагогами.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Они обязаны заложить основы физического, нравственного и интеллектуального развития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личности ребенка в раннем детском возрасте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 Для воспитания детей дошкольного возраста, охраны и укрепления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их физического и психического здоровья, развития индивидуальных способностей и необходимой коррекции нарушений развития этих детей</a:t>
            </a: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помощь семье действует сеть дошкольных образовательных учреждений.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4. Отношения между дошкольным образовательным учреждением и родителями (законными представителями) регулируются договором между ними, который не может ограничивать установленные законом права сторон.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5. Органы местного самоуправления организуют и координируют методическую, диагностическую и консультативную помощь семьям, воспитывающим детей дошкольного возраста на дому.</a:t>
            </a:r>
            <a:endParaRPr lang="ru-RU" b="1" i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travels.minemshop.ru/pict/10139539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322" y="260648"/>
            <a:ext cx="1304022" cy="15353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43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7992888" cy="3205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12700">
              <a:lnSpc>
                <a:spcPct val="107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Статья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64,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пункт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 (ФЗ-273</a:t>
            </a:r>
            <a:r>
              <a:rPr lang="ru-RU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</a:p>
          <a:p>
            <a:pPr marL="800100" marR="12700">
              <a:lnSpc>
                <a:spcPct val="107000"/>
              </a:lnSpc>
              <a:spcAft>
                <a:spcPts val="0"/>
              </a:spcAft>
            </a:pPr>
            <a:endParaRPr lang="ru-RU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L="800100" marR="12700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Родители (законные представители) несовершеннолетних обучающихся, обеспечивающие получение детьми дошкольного образования в форме семейного образования, имеют право на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получение методической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, психолого-педагогической,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</a:t>
            </a:r>
          </a:p>
          <a:p>
            <a:pPr>
              <a:spcAft>
                <a:spcPts val="0"/>
              </a:spcAft>
              <a:tabLst>
                <a:tab pos="990600" algn="l"/>
              </a:tabLst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     диагностической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и консультативной помощи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70"/>
              </a:lnSpc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</a:p>
          <a:p>
            <a:pPr marL="812800" marR="139700">
              <a:lnSpc>
                <a:spcPct val="102000"/>
              </a:lnSpc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Arial"/>
                <a:cs typeface="Times New Roman" pitchFamily="18" charset="0"/>
              </a:rPr>
              <a:t>(далее – помощь в семейном образовании) без взимания платы, в том числе в дошкольных образовательных организациях, если в них созданы соответствующие консультационные центры»;</a:t>
            </a:r>
            <a:endParaRPr lang="ru-RU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4098" name="Picture 2" descr="http://nsprus.ru/uploads/info-det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27" y="3789040"/>
            <a:ext cx="7801927" cy="220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21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3"/>
          <p:cNvGrpSpPr>
            <a:grpSpLocks/>
          </p:cNvGrpSpPr>
          <p:nvPr/>
        </p:nvGrpSpPr>
        <p:grpSpPr bwMode="auto">
          <a:xfrm>
            <a:off x="611538" y="601110"/>
            <a:ext cx="3227884" cy="5492186"/>
            <a:chOff x="685" y="1490"/>
            <a:chExt cx="1402" cy="2348"/>
          </a:xfrm>
        </p:grpSpPr>
        <p:sp>
          <p:nvSpPr>
            <p:cNvPr id="26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юридическая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организация  </a:t>
              </a:r>
              <a:r>
                <a:rPr lang="ru-RU" b="1" i="1" kern="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с большим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штатом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разных специалистов</a:t>
              </a:r>
              <a:endParaRPr kumimoji="0" lang="ru-RU" sz="1800" b="1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 Box 17"/>
            <p:cNvSpPr txBox="1">
              <a:spLocks noChangeArrowheads="1"/>
            </p:cNvSpPr>
            <p:nvPr/>
          </p:nvSpPr>
          <p:spPr bwMode="gray">
            <a:xfrm>
              <a:off x="685" y="1939"/>
              <a:ext cx="1354" cy="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в федеральных документах звучит термин </a:t>
              </a: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«консультационный </a:t>
              </a:r>
              <a:r>
                <a:rPr kumimoji="0" lang="ru-RU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 центр</a:t>
              </a: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»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Group 18"/>
          <p:cNvGrpSpPr>
            <a:grpSpLocks/>
          </p:cNvGrpSpPr>
          <p:nvPr/>
        </p:nvGrpSpPr>
        <p:grpSpPr bwMode="auto">
          <a:xfrm>
            <a:off x="5220073" y="704437"/>
            <a:ext cx="3282330" cy="5388860"/>
            <a:chOff x="2175" y="1490"/>
            <a:chExt cx="1398" cy="2348"/>
          </a:xfrm>
        </p:grpSpPr>
        <p:sp>
          <p:nvSpPr>
            <p:cNvPr id="41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Text Box 29"/>
            <p:cNvSpPr txBox="1">
              <a:spLocks noChangeArrowheads="1"/>
            </p:cNvSpPr>
            <p:nvPr/>
          </p:nvSpPr>
          <p:spPr bwMode="gray">
            <a:xfrm>
              <a:off x="2175" y="2034"/>
              <a:ext cx="1398" cy="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мы используем термин </a:t>
              </a: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«консультационный пункт»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на базе ДОУ с привлечением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штатных специалистов</a:t>
              </a:r>
            </a:p>
          </p:txBody>
        </p:sp>
      </p:grpSp>
      <p:grpSp>
        <p:nvGrpSpPr>
          <p:cNvPr id="54" name="Group 32"/>
          <p:cNvGrpSpPr>
            <a:grpSpLocks/>
          </p:cNvGrpSpPr>
          <p:nvPr/>
        </p:nvGrpSpPr>
        <p:grpSpPr bwMode="auto">
          <a:xfrm>
            <a:off x="3426282" y="3057635"/>
            <a:ext cx="2184452" cy="1990173"/>
            <a:chOff x="3696" y="1490"/>
            <a:chExt cx="1363" cy="1800"/>
          </a:xfrm>
        </p:grpSpPr>
        <p:sp>
          <p:nvSpPr>
            <p:cNvPr id="55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Различие заключается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в масштабе самой формы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и её</a:t>
              </a:r>
              <a:r>
                <a:rPr kumimoji="0" lang="ru-RU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автономии</a:t>
              </a:r>
              <a:endPara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026" name="Picture 2" descr="http://mtdata.ru/u7/photoD315/20702729665-0/orig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314" y="302797"/>
            <a:ext cx="2736865" cy="325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00.yaplakal.com/pics/pics_original/9/4/4/61244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471" y="86384"/>
            <a:ext cx="1485506" cy="156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5612"/>
            <a:ext cx="1481137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74" y="3612854"/>
            <a:ext cx="1137899" cy="119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990" y="3651173"/>
            <a:ext cx="1133475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56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683568" y="764704"/>
            <a:ext cx="3528392" cy="5400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7" name="Прямоугольник 16"/>
          <p:cNvSpPr/>
          <p:nvPr/>
        </p:nvSpPr>
        <p:spPr>
          <a:xfrm>
            <a:off x="764704" y="2780928"/>
            <a:ext cx="336611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900" b="1" dirty="0">
                <a:latin typeface="Times New Roman"/>
                <a:ea typeface="Times New Roman"/>
              </a:rPr>
              <a:t>МЕТОДИЧЕСКИЕ РЕКОМЕНДАЦИИ</a:t>
            </a:r>
          </a:p>
          <a:p>
            <a:pPr algn="ctr">
              <a:spcAft>
                <a:spcPts val="0"/>
              </a:spcAft>
            </a:pPr>
            <a:r>
              <a:rPr lang="ru-RU" sz="900" b="1" dirty="0">
                <a:latin typeface="Times New Roman"/>
                <a:ea typeface="Times New Roman"/>
              </a:rPr>
              <a:t> </a:t>
            </a:r>
            <a:r>
              <a:rPr lang="ru-RU" sz="900" b="1" dirty="0" smtClean="0">
                <a:latin typeface="Times New Roman"/>
                <a:ea typeface="Times New Roman"/>
              </a:rPr>
              <a:t>ПО </a:t>
            </a:r>
            <a:r>
              <a:rPr lang="ru-RU" sz="900" b="1" dirty="0">
                <a:latin typeface="Times New Roman"/>
                <a:ea typeface="Times New Roman"/>
              </a:rPr>
              <a:t>ОРГАНИЗАЦИИ И </a:t>
            </a:r>
            <a:r>
              <a:rPr lang="ru-RU" sz="900" b="1" dirty="0" smtClean="0">
                <a:latin typeface="Times New Roman"/>
                <a:ea typeface="Times New Roman"/>
              </a:rPr>
              <a:t>ФУНКЦИОНИРОВАНИЮ В СУБЪЕКТАХ </a:t>
            </a:r>
            <a:r>
              <a:rPr lang="ru-RU" sz="900" b="1" dirty="0">
                <a:latin typeface="Times New Roman"/>
                <a:ea typeface="Times New Roman"/>
              </a:rPr>
              <a:t>РОССИЙСКОЙ ФЕДЕРАЦИИ КОНСУЛЬТАЦИОННОГО ЦЕНТРА</a:t>
            </a:r>
          </a:p>
          <a:p>
            <a:pPr algn="ctr">
              <a:spcAft>
                <a:spcPts val="0"/>
              </a:spcAft>
            </a:pPr>
            <a:r>
              <a:rPr lang="ru-RU" sz="900" b="1" dirty="0">
                <a:latin typeface="Times New Roman"/>
                <a:ea typeface="Times New Roman"/>
              </a:rPr>
              <a:t> </a:t>
            </a:r>
            <a:r>
              <a:rPr lang="ru-RU" sz="900" b="1" dirty="0" smtClean="0">
                <a:latin typeface="Times New Roman"/>
                <a:ea typeface="Times New Roman"/>
              </a:rPr>
              <a:t>ПО </a:t>
            </a:r>
            <a:r>
              <a:rPr lang="ru-RU" sz="900" b="1" dirty="0">
                <a:latin typeface="Times New Roman"/>
                <a:ea typeface="Times New Roman"/>
              </a:rPr>
              <a:t>ВЗАИМОДЕЙСТВИЮ ДОШКОЛЬНЫХ ОБРАЗОВАТЕЛЬНЫХ ОРГАНИЗАЦИЙ РАЗЛИЧНЫХ ФОРМ И РОДИТЕЛЬСКОЙ ОБЩЕСТВЕННОСТИ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427984" y="908720"/>
            <a:ext cx="4536504" cy="5323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3200">
              <a:lnSpc>
                <a:spcPct val="103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FF00"/>
                </a:solidFill>
                <a:latin typeface="Times New Roman"/>
                <a:ea typeface="Times New Roman"/>
              </a:rPr>
              <a:t>Методические рекомендации (Министерства образования и науки </a:t>
            </a:r>
            <a:r>
              <a:rPr lang="ru-RU" sz="24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Российской </a:t>
            </a:r>
            <a:r>
              <a:rPr lang="ru-RU" sz="2400" b="1" dirty="0">
                <a:solidFill>
                  <a:srgbClr val="FFFF00"/>
                </a:solidFill>
                <a:latin typeface="Times New Roman"/>
                <a:ea typeface="Times New Roman"/>
              </a:rPr>
              <a:t>Ф</a:t>
            </a:r>
            <a:r>
              <a:rPr lang="ru-RU" sz="24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едерации)</a:t>
            </a:r>
          </a:p>
          <a:p>
            <a:pPr marR="203200">
              <a:lnSpc>
                <a:spcPct val="103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по </a:t>
            </a:r>
            <a:r>
              <a:rPr lang="ru-RU" b="1" dirty="0">
                <a:latin typeface="Times New Roman"/>
                <a:ea typeface="Times New Roman"/>
              </a:rPr>
              <a:t>организации и функционированию </a:t>
            </a:r>
            <a:endParaRPr lang="ru-RU" b="1" dirty="0" smtClean="0">
              <a:latin typeface="Times New Roman"/>
              <a:ea typeface="Times New Roman"/>
            </a:endParaRPr>
          </a:p>
          <a:p>
            <a:pPr marR="203200">
              <a:lnSpc>
                <a:spcPct val="103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в </a:t>
            </a:r>
            <a:r>
              <a:rPr lang="ru-RU" b="1" dirty="0">
                <a:latin typeface="Times New Roman"/>
                <a:ea typeface="Times New Roman"/>
              </a:rPr>
              <a:t>субъектах Р</a:t>
            </a:r>
            <a:r>
              <a:rPr lang="ru-RU" b="1" dirty="0" smtClean="0">
                <a:latin typeface="Times New Roman"/>
                <a:ea typeface="Times New Roman"/>
              </a:rPr>
              <a:t>оссийской </a:t>
            </a:r>
            <a:r>
              <a:rPr lang="ru-RU" b="1" dirty="0">
                <a:latin typeface="Times New Roman"/>
                <a:ea typeface="Times New Roman"/>
              </a:rPr>
              <a:t>Ф</a:t>
            </a:r>
            <a:r>
              <a:rPr lang="ru-RU" b="1" dirty="0" smtClean="0">
                <a:latin typeface="Times New Roman"/>
                <a:ea typeface="Times New Roman"/>
              </a:rPr>
              <a:t>едерации </a:t>
            </a:r>
            <a:r>
              <a:rPr lang="ru-RU" b="1" dirty="0">
                <a:latin typeface="Times New Roman"/>
                <a:ea typeface="Times New Roman"/>
              </a:rPr>
              <a:t>консультационного центра по взаимодействию дошкольных образовательных организаций различных форм и родительской общественности. </a:t>
            </a:r>
            <a:endParaRPr lang="ru-RU" b="1" dirty="0" smtClean="0">
              <a:latin typeface="Times New Roman"/>
              <a:ea typeface="Times New Roman"/>
            </a:endParaRPr>
          </a:p>
          <a:p>
            <a:pPr marR="203200">
              <a:lnSpc>
                <a:spcPct val="103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Настоящие </a:t>
            </a:r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</a:rPr>
              <a:t>методические рекомендации предназначены для обеспечения поддержки консультационных центров, обеспечивающих оказание помощи в семейном образовании</a:t>
            </a:r>
            <a:endParaRPr lang="ru-RU" sz="1400" b="1" dirty="0">
              <a:solidFill>
                <a:srgbClr val="FFFF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649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3568" y="2060848"/>
            <a:ext cx="399593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0" algn="ctr">
              <a:spcAft>
                <a:spcPts val="0"/>
              </a:spcAft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Федеральный государственный образовательный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стандарт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дошкольного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образования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, 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R="127000" algn="ctr">
              <a:spcAft>
                <a:spcPts val="0"/>
              </a:spcAft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утвержденным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приказом Минобрнауки России от 17 октября 2013 года №1155 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R="127000" algn="ctr">
              <a:lnSpc>
                <a:spcPct val="10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далее – ФГОС ДО) 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R="127000" algn="ctr">
              <a:lnSpc>
                <a:spcPct val="100000"/>
              </a:lnSpc>
              <a:spcAft>
                <a:spcPts val="0"/>
              </a:spcAft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R="127000" algn="ctr">
              <a:lnSpc>
                <a:spcPct val="100000"/>
              </a:lnSpc>
              <a:spcAft>
                <a:spcPts val="0"/>
              </a:spcAft>
            </a:pPr>
            <a:endParaRPr lang="ru-RU" dirty="0"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pic>
        <p:nvPicPr>
          <p:cNvPr id="3076" name="Picture 4" descr="http://dk2.bikstart.ru/upload/iblock/310/3106cec9e123cdce8dfec33e36df9aaf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50" y="908720"/>
            <a:ext cx="3566318" cy="52692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08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9031" y="168616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Постановление Правительства Нижегородской области от 4 июня 2014 г. N 373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4995" y="3501008"/>
            <a:ext cx="763284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ПРАВИТЕЛЬСТВО НИЖЕГОРОДСКОЙ ОБЛАСТИ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ПОСТАНОВЛЕНИЕ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4 июня 2014 г. N 373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 УТВЕРЖДЕНИИ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ПОЛОЖЕНИЯ О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ПРЕДОСТАВЛЕНИИ РОДИТЕЛЯМ (ЗАКОННЫМ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ПРЕДСТАВИТЕЛЯМ) НЕСОВЕРШЕННОЛЕТНИХ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ОБУЧАЮЩИХСЯ, ОБЕСПЕЧИВАЮЩИМ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ПОЛУЧЕНИЕ ДЕТЬМИ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ДОШКОЛЬНОГО ОБРАЗОВАНИЯ В ФОРМЕ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СЕМЕЙНОГО ОБРАЗОВАНИЯ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МЕТОДИЧЕСКОЙ, ПСИХОЛОГО-ПЕДАГОГИЧЕСКОЙ,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ДИАГНОСТИЧЕСКОЙ И КОНСУЛЬТАТИВНОЙ ПОМОЩИ БЕЗ ВЗИМАНИЯ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ПЛАТЫ, </a:t>
            </a:r>
          </a:p>
          <a:p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ТОМ ЧИСЛЕ В ДОШКОЛЬНЫХ ОБРАЗОВАТЕЛЬНЫХ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ОРГАНИЗАЦИЯХ И ОБЩЕОБРАЗОВАТЕЛЬНЫХ 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ОРГАНИЗАЦИЯХ, ЕСЛИ В НИХ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СОЗДАНЫ СООТВЕТСТВУЮЩИЕ 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КОНСУЛЬТАЦИОННЫЕ ЦЕНТРЫ</a:t>
            </a:r>
            <a:endParaRPr lang="ru-RU" sz="1400" b="1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fimip.ru/shared/regions/1262081180Nizegorodskay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51833"/>
            <a:ext cx="2507367" cy="258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9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6767" y="332656"/>
            <a:ext cx="5256584" cy="1804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3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На муниципальном уровне издан приказ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Управления образования и социально-правовой защиты детства № 111 от 31.03.2014 года </a:t>
            </a:r>
          </a:p>
          <a:p>
            <a:pPr algn="ctr">
              <a:lnSpc>
                <a:spcPct val="103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«Об открытии консультационных пунктов в МБДОУ»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3861048"/>
            <a:ext cx="5256584" cy="948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3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Приказом № 120, от 25 августа 2014 года на базе МБДОУ «Детский сад № 2» был открыт Консультационный пункт для родителей</a:t>
            </a:r>
            <a:endParaRPr lang="ru-RU" sz="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86" y="332656"/>
            <a:ext cx="2016813" cy="25658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" y="3381584"/>
            <a:ext cx="2016813" cy="28556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http://s00.yaplakal.com/pics/pics_original/9/4/4/612444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387" y="2296070"/>
            <a:ext cx="1485506" cy="156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6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01ca5124ddeba7b7d2f7a8f2f7441aab35e5"/>
</p:tagLst>
</file>

<file path=ppt/theme/theme1.xml><?xml version="1.0" encoding="utf-8"?>
<a:theme xmlns:a="http://schemas.openxmlformats.org/drawingml/2006/main" name="blue_volu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blue_volume</Template>
  <TotalTime>1045</TotalTime>
  <Words>941</Words>
  <Application>Microsoft Office PowerPoint</Application>
  <PresentationFormat>Экран (4:3)</PresentationFormat>
  <Paragraphs>118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blue_volume</vt:lpstr>
      <vt:lpstr>Консультационный пункт  в МБДОУ «Детский сад № 2»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Консультационный пункт МБДОУ «Детский сад № 2»</dc:title>
  <dc:creator>Алиса</dc:creator>
  <cp:lastModifiedBy>Алиса</cp:lastModifiedBy>
  <cp:revision>74</cp:revision>
  <dcterms:created xsi:type="dcterms:W3CDTF">2017-06-27T10:15:16Z</dcterms:created>
  <dcterms:modified xsi:type="dcterms:W3CDTF">2018-10-18T11:01:56Z</dcterms:modified>
</cp:coreProperties>
</file>